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70" r:id="rId7"/>
    <p:sldId id="261" r:id="rId8"/>
    <p:sldId id="262" r:id="rId9"/>
    <p:sldId id="263" r:id="rId10"/>
    <p:sldId id="271" r:id="rId11"/>
    <p:sldId id="264" r:id="rId12"/>
    <p:sldId id="265" r:id="rId13"/>
    <p:sldId id="266" r:id="rId14"/>
    <p:sldId id="267" r:id="rId15"/>
    <p:sldId id="268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halkduster" panose="020B0604020202020204" charset="0"/>
      <p:regular r:id="rId22"/>
    </p:embeddedFont>
    <p:embeddedFont>
      <p:font typeface="Londrina Solid Regular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545C28-98DE-4F39-BA9B-D7820DA1F614}" v="3" dt="2022-06-22T05:49:07.9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 autoAdjust="0"/>
    <p:restoredTop sz="94613" autoAdjust="0"/>
  </p:normalViewPr>
  <p:slideViewPr>
    <p:cSldViewPr>
      <p:cViewPr varScale="1">
        <p:scale>
          <a:sx n="69" d="100"/>
          <a:sy n="69" d="100"/>
        </p:scale>
        <p:origin x="516" y="60"/>
      </p:cViewPr>
      <p:guideLst>
        <p:guide orient="horz" pos="211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1FD4E-DC88-2749-922A-567C3D47B034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02D1E-123C-7F4A-B155-720780DD1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5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2D1E-123C-7F4A-B155-720780DD1E7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38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104" r="6755" b="255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93364" y="2247900"/>
            <a:ext cx="14101272" cy="2797638"/>
            <a:chOff x="0" y="152400"/>
            <a:chExt cx="18801696" cy="3730184"/>
          </a:xfrm>
        </p:grpSpPr>
        <p:sp>
          <p:nvSpPr>
            <p:cNvPr id="3" name="TextBox 3"/>
            <p:cNvSpPr txBox="1"/>
            <p:nvPr/>
          </p:nvSpPr>
          <p:spPr>
            <a:xfrm>
              <a:off x="0" y="152400"/>
              <a:ext cx="18801696" cy="1644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00"/>
                </a:lnSpc>
              </a:pPr>
              <a:r>
                <a:rPr lang="en-US" sz="11500" dirty="0">
                  <a:solidFill>
                    <a:srgbClr val="FEF7F0"/>
                  </a:solidFill>
                  <a:latin typeface="Chalkduster" panose="03050602040202020205" pitchFamily="66" charset="77"/>
                </a:rPr>
                <a:t>UNION RENEWAL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167584"/>
              <a:ext cx="18801696" cy="171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6000" dirty="0">
                  <a:solidFill>
                    <a:srgbClr val="FFFFFF"/>
                  </a:solidFill>
                  <a:latin typeface="Arial Hebrew Scholar" pitchFamily="2" charset="-79"/>
                  <a:cs typeface="Arial Hebrew Scholar" pitchFamily="2" charset="-79"/>
                </a:rPr>
                <a:t>PRACTICE OF ALLIANCE OF CONCERNED TEACHERS </a:t>
              </a:r>
              <a:r>
                <a:rPr lang="en-US" sz="5400" dirty="0">
                  <a:solidFill>
                    <a:srgbClr val="FFFFFF"/>
                  </a:solidFill>
                  <a:latin typeface="Arial Hebrew Scholar" pitchFamily="2" charset="-79"/>
                  <a:cs typeface="Arial Hebrew Scholar" pitchFamily="2" charset="-79"/>
                </a:rPr>
                <a:t>PHILIPPINES</a:t>
              </a:r>
              <a:endParaRPr lang="en-US" sz="6000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endParaR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696200" y="8039100"/>
            <a:ext cx="1828800" cy="1828800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55ED984-3782-627B-B8C7-6E1CC4130999}"/>
              </a:ext>
            </a:extLst>
          </p:cNvPr>
          <p:cNvSpPr txBox="1"/>
          <p:nvPr/>
        </p:nvSpPr>
        <p:spPr>
          <a:xfrm>
            <a:off x="4572000" y="6286500"/>
            <a:ext cx="8763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halkduster" panose="03050602040202020205" pitchFamily="66" charset="77"/>
              </a:rPr>
              <a:t>RUBY ANA BERNARDO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halkduster" panose="03050602040202020205" pitchFamily="66" charset="77"/>
              </a:rPr>
              <a:t>SECRETARY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halkduster" panose="03050602040202020205" pitchFamily="66" charset="77"/>
              </a:rPr>
              <a:t>ACT NCR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9600" y="747795"/>
            <a:ext cx="13320395" cy="1112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6600" b="1" dirty="0">
                <a:solidFill>
                  <a:srgbClr val="193F6E"/>
                </a:solidFill>
                <a:latin typeface="Chalkduster" panose="03050602040202020205" pitchFamily="66" charset="77"/>
              </a:rPr>
              <a:t>ALLIANCES AND NETWORKS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31199" y="747795"/>
            <a:ext cx="4260352" cy="473372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828920" y="2019283"/>
            <a:ext cx="16899770" cy="673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5"/>
              </a:lnSpc>
              <a:spcBef>
                <a:spcPct val="0"/>
              </a:spcBef>
            </a:pPr>
            <a:r>
              <a:rPr lang="en-US" sz="4000" dirty="0">
                <a:solidFill>
                  <a:srgbClr val="19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Education International and </a:t>
            </a:r>
            <a:r>
              <a:rPr lang="en-US" sz="4000" dirty="0" err="1">
                <a:solidFill>
                  <a:srgbClr val="19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Lärarförbundet</a:t>
            </a:r>
            <a:endParaRPr lang="en-US" sz="4000" dirty="0">
              <a:solidFill>
                <a:srgbClr val="193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905"/>
              </a:lnSpc>
              <a:spcBef>
                <a:spcPct val="0"/>
              </a:spcBef>
            </a:pPr>
            <a:r>
              <a:rPr lang="en-US" sz="4000" dirty="0">
                <a:solidFill>
                  <a:srgbClr val="19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legislators </a:t>
            </a:r>
          </a:p>
          <a:p>
            <a:pPr>
              <a:lnSpc>
                <a:spcPts val="5905"/>
              </a:lnSpc>
              <a:spcBef>
                <a:spcPct val="0"/>
              </a:spcBef>
            </a:pPr>
            <a:r>
              <a:rPr lang="en-US" sz="4000" dirty="0">
                <a:solidFill>
                  <a:srgbClr val="19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>
                <a:solidFill>
                  <a:srgbClr val="193F6E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local government </a:t>
            </a:r>
          </a:p>
          <a:p>
            <a:pPr>
              <a:lnSpc>
                <a:spcPts val="5905"/>
              </a:lnSpc>
              <a:spcBef>
                <a:spcPct val="0"/>
              </a:spcBef>
            </a:pPr>
            <a:r>
              <a:rPr lang="en-US" sz="4000" dirty="0">
                <a:solidFill>
                  <a:srgbClr val="19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DepEd Officials </a:t>
            </a:r>
          </a:p>
          <a:p>
            <a:pPr>
              <a:lnSpc>
                <a:spcPts val="5905"/>
              </a:lnSpc>
              <a:spcBef>
                <a:spcPct val="0"/>
              </a:spcBef>
            </a:pPr>
            <a:r>
              <a:rPr lang="en-US" sz="4000" dirty="0">
                <a:solidFill>
                  <a:srgbClr val="19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Principals and School heads</a:t>
            </a:r>
          </a:p>
          <a:p>
            <a:pPr>
              <a:lnSpc>
                <a:spcPts val="5905"/>
              </a:lnSpc>
              <a:spcBef>
                <a:spcPct val="0"/>
              </a:spcBef>
            </a:pPr>
            <a:r>
              <a:rPr lang="en-US" sz="4000" dirty="0">
                <a:solidFill>
                  <a:srgbClr val="19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Media Personnel's and practitioners</a:t>
            </a:r>
          </a:p>
          <a:p>
            <a:pPr>
              <a:lnSpc>
                <a:spcPts val="5905"/>
              </a:lnSpc>
              <a:spcBef>
                <a:spcPct val="0"/>
              </a:spcBef>
            </a:pPr>
            <a:r>
              <a:rPr lang="en-US" sz="4000" dirty="0">
                <a:solidFill>
                  <a:srgbClr val="19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other sectors like the government sectors, women, youth and other progressive organization</a:t>
            </a:r>
          </a:p>
          <a:p>
            <a:pPr>
              <a:lnSpc>
                <a:spcPts val="5905"/>
              </a:lnSpc>
              <a:spcBef>
                <a:spcPct val="0"/>
              </a:spcBef>
            </a:pPr>
            <a:r>
              <a:rPr lang="en-US" sz="4000" dirty="0">
                <a:solidFill>
                  <a:srgbClr val="19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engagement with our VICE PRESIDENT in our safe school campaigns.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19600" y="4779319"/>
            <a:ext cx="10076180" cy="2427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400" dirty="0">
                <a:solidFill>
                  <a:srgbClr val="FEF7F0"/>
                </a:solidFill>
                <a:latin typeface="Chalkduster" panose="03050602040202020205" pitchFamily="66" charset="77"/>
              </a:rPr>
              <a:t>CONTINUE TO </a:t>
            </a:r>
            <a:r>
              <a:rPr lang="en-US" sz="6600" dirty="0">
                <a:solidFill>
                  <a:srgbClr val="FEF7F0"/>
                </a:solidFill>
                <a:latin typeface="Chalkduster" panose="03050602040202020205" pitchFamily="66" charset="77"/>
              </a:rPr>
              <a:t>OGANIZE AND MOBILIZE</a:t>
            </a:r>
            <a:endParaRPr lang="en-US" sz="5400" dirty="0">
              <a:solidFill>
                <a:srgbClr val="FEF7F0"/>
              </a:solidFill>
              <a:latin typeface="Chalkduster" panose="03050602040202020205" pitchFamily="66" charset="77"/>
            </a:endParaRPr>
          </a:p>
          <a:p>
            <a:pPr algn="ctr">
              <a:lnSpc>
                <a:spcPts val="4760"/>
              </a:lnSpc>
            </a:pPr>
            <a:endParaRPr lang="en-US" sz="8000" dirty="0">
              <a:solidFill>
                <a:srgbClr val="FEF7F0"/>
              </a:solidFill>
              <a:latin typeface="Londrina Solid Regular" panose="0000050000000000000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19358" y="2857500"/>
            <a:ext cx="15600363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11500">
                <a:solidFill>
                  <a:srgbClr val="FEF7F0"/>
                </a:solidFill>
                <a:latin typeface="Londrina Solid Regular" panose="00000500000000000000"/>
              </a:rPr>
              <a:t>TO BUILD BACK BETTER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1859" y="-114563"/>
            <a:ext cx="9144000" cy="5143500"/>
            <a:chOff x="0" y="0"/>
            <a:chExt cx="3093156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3156" cy="1739900"/>
            </a:xfrm>
            <a:custGeom>
              <a:avLst/>
              <a:gdLst/>
              <a:ahLst/>
              <a:cxnLst/>
              <a:rect l="l" t="t" r="r" b="b"/>
              <a:pathLst>
                <a:path w="3093156" h="1739900">
                  <a:moveTo>
                    <a:pt x="0" y="0"/>
                  </a:moveTo>
                  <a:lnTo>
                    <a:pt x="3093156" y="0"/>
                  </a:lnTo>
                  <a:lnTo>
                    <a:pt x="3093156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193F6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534401" y="4991102"/>
            <a:ext cx="9753599" cy="5143500"/>
            <a:chOff x="-103105" y="-1443472"/>
            <a:chExt cx="3299366" cy="1739900"/>
          </a:xfrm>
        </p:grpSpPr>
        <p:sp>
          <p:nvSpPr>
            <p:cNvPr id="5" name="Freeform 5"/>
            <p:cNvSpPr/>
            <p:nvPr/>
          </p:nvSpPr>
          <p:spPr>
            <a:xfrm>
              <a:off x="-103105" y="-1443472"/>
              <a:ext cx="3299366" cy="1739900"/>
            </a:xfrm>
            <a:custGeom>
              <a:avLst/>
              <a:gdLst/>
              <a:ahLst/>
              <a:cxnLst/>
              <a:rect l="l" t="t" r="r" b="b"/>
              <a:pathLst>
                <a:path w="3093156" h="1739900">
                  <a:moveTo>
                    <a:pt x="0" y="0"/>
                  </a:moveTo>
                  <a:lnTo>
                    <a:pt x="3093156" y="0"/>
                  </a:lnTo>
                  <a:lnTo>
                    <a:pt x="3093156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193F6E"/>
            </a:solidFill>
          </p:spPr>
          <p:txBody>
            <a:bodyPr/>
            <a:lstStyle/>
            <a:p>
              <a:pPr>
                <a:lnSpc>
                  <a:spcPts val="9400"/>
                </a:lnSpc>
              </a:pPr>
              <a:r>
                <a:rPr lang="en-US">
                  <a:solidFill>
                    <a:srgbClr val="FEF7F0"/>
                  </a:solidFill>
                  <a:latin typeface="Londrina Solid Regular" panose="00000500000000000000"/>
                  <a:sym typeface="+mn-ea"/>
                </a:rPr>
                <a:t>                                                                    </a:t>
              </a:r>
              <a:r>
                <a:rPr lang="en-US" sz="4000">
                  <a:solidFill>
                    <a:srgbClr val="FEF7F0"/>
                  </a:solidFill>
                  <a:latin typeface="Londrina Solid Regular" panose="00000500000000000000"/>
                  <a:sym typeface="+mn-ea"/>
                </a:rPr>
                <a:t> </a:t>
              </a:r>
            </a:p>
            <a:p>
              <a:pPr>
                <a:lnSpc>
                  <a:spcPts val="9400"/>
                </a:lnSpc>
              </a:pPr>
              <a:r>
                <a:rPr lang="en-US" sz="4000">
                  <a:solidFill>
                    <a:srgbClr val="FEF7F0"/>
                  </a:solidFill>
                  <a:latin typeface="Londrina Solid Regular" panose="00000500000000000000"/>
                  <a:sym typeface="+mn-ea"/>
                </a:rPr>
                <a:t>			</a:t>
              </a:r>
              <a:r>
                <a:rPr lang="en-US" sz="4800">
                  <a:solidFill>
                    <a:srgbClr val="FEF7F0"/>
                  </a:solidFill>
                  <a:latin typeface="Chalkduster" panose="03050602040202020205" pitchFamily="66" charset="77"/>
                  <a:sym typeface="+mn-ea"/>
                </a:rPr>
                <a:t>SERVE THE PEOPLE</a:t>
              </a:r>
              <a:endParaRPr lang="en-US" sz="6600">
                <a:solidFill>
                  <a:srgbClr val="FEF7F0"/>
                </a:solidFill>
                <a:latin typeface="Chalkduster" panose="03050602040202020205" pitchFamily="66" charset="77"/>
                <a:sym typeface="+mn-ea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01112" y="647700"/>
            <a:ext cx="5177167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86075" y="6210103"/>
            <a:ext cx="3364175" cy="33641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09600" y="2019300"/>
            <a:ext cx="6208395" cy="1152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00"/>
              </a:lnSpc>
            </a:pPr>
            <a:r>
              <a:rPr lang="en-US" sz="7200">
                <a:solidFill>
                  <a:srgbClr val="FEF7F0"/>
                </a:solidFill>
                <a:latin typeface="Chalkduster" panose="03050602040202020205" pitchFamily="66" charset="77"/>
                <a:sym typeface="+mn-ea"/>
              </a:rPr>
              <a:t>THANK YOU</a:t>
            </a:r>
            <a:endParaRPr lang="en-US" sz="7200">
              <a:solidFill>
                <a:srgbClr val="FFFFFF"/>
              </a:solidFill>
              <a:latin typeface="Chalkduster" panose="03050602040202020205" pitchFamily="66" charset="77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10174882" y="1521610"/>
            <a:ext cx="8113118" cy="129779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ts val="9400"/>
              </a:lnSpc>
            </a:pPr>
            <a:r>
              <a:rPr lang="en-US" sz="8800">
                <a:latin typeface="Londrina Solid Regular" panose="00000500000000000000"/>
                <a:sym typeface="+mn-ea"/>
              </a:rPr>
              <a:t>MARAMING SALAMAT</a:t>
            </a:r>
            <a:endParaRPr lang="en-US" sz="8800">
              <a:solidFill>
                <a:schemeClr val="tx1"/>
              </a:solidFill>
              <a:latin typeface="Londrina Solid Regular" panose="00000500000000000000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26267"/>
          <a:stretch>
            <a:fillRect/>
          </a:stretch>
        </p:blipFill>
        <p:spPr>
          <a:xfrm>
            <a:off x="6204002" y="-562673"/>
            <a:ext cx="12625018" cy="1141234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33600" y="710235"/>
            <a:ext cx="14935200" cy="2317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05"/>
              </a:lnSpc>
            </a:pPr>
            <a:r>
              <a:rPr lang="en-US" sz="6000" b="1" dirty="0">
                <a:solidFill>
                  <a:srgbClr val="FEF7F0"/>
                </a:solidFill>
                <a:latin typeface="Chalkduster" panose="03050602040202020205" pitchFamily="66" charset="77"/>
              </a:rPr>
              <a:t>PHILIPPINE CONTEXT </a:t>
            </a:r>
          </a:p>
          <a:p>
            <a:pPr algn="ctr">
              <a:lnSpc>
                <a:spcPts val="9405"/>
              </a:lnSpc>
            </a:pPr>
            <a:endParaRPr lang="en-US" sz="6715" dirty="0">
              <a:solidFill>
                <a:srgbClr val="FEF7F0"/>
              </a:solidFill>
              <a:latin typeface="Londrina Solid Regular" panose="00000500000000000000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911465" y="8267700"/>
            <a:ext cx="1601470" cy="160147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81000" y="2231037"/>
            <a:ext cx="18759170" cy="1003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ctr">
              <a:lnSpc>
                <a:spcPts val="86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Blatant poverty and inequalities among Filipinos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33600" y="3361055"/>
            <a:ext cx="13157835" cy="1111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ctr">
              <a:lnSpc>
                <a:spcPts val="93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67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is still a privilege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837341" y="4838700"/>
            <a:ext cx="17544417" cy="18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 algn="ctr">
              <a:lnSpc>
                <a:spcPts val="77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5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Overworked underpaid teachers </a:t>
            </a:r>
          </a:p>
          <a:p>
            <a:pPr indent="0" algn="ctr">
              <a:lnSpc>
                <a:spcPts val="77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5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and education support personnel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38400" y="6813550"/>
            <a:ext cx="11973560" cy="1181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ctr">
              <a:lnSpc>
                <a:spcPts val="10080"/>
              </a:lnSpc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Democracy is under attack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934867" y="8479155"/>
            <a:ext cx="1601470" cy="160147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0" y="2171700"/>
            <a:ext cx="18759170" cy="1003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ctr">
              <a:lnSpc>
                <a:spcPts val="86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FFFFFF"/>
                </a:solidFill>
                <a:latin typeface="Londrina Solid Regular" panose="00000500000000000000"/>
              </a:rPr>
              <a:t> Blatant poverty and inequalities among Filipinos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837341" y="4838700"/>
            <a:ext cx="17544417" cy="197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 algn="ctr">
              <a:lnSpc>
                <a:spcPts val="77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5500" dirty="0">
                <a:solidFill>
                  <a:srgbClr val="FFFFFF"/>
                </a:solidFill>
                <a:latin typeface="Londrina Solid Regular" panose="00000500000000000000"/>
              </a:rPr>
              <a:t>Overworked underpaid teachers </a:t>
            </a:r>
          </a:p>
          <a:p>
            <a:pPr indent="0" algn="ctr">
              <a:lnSpc>
                <a:spcPts val="77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5500" dirty="0">
                <a:solidFill>
                  <a:srgbClr val="FFFFFF"/>
                </a:solidFill>
                <a:latin typeface="Londrina Solid Regular" panose="00000500000000000000"/>
              </a:rPr>
              <a:t>      and education support personnel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38400" y="6813550"/>
            <a:ext cx="11973560" cy="129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ctr">
              <a:lnSpc>
                <a:spcPts val="10080"/>
              </a:lnSpc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rgbClr val="FFFFFF"/>
                </a:solidFill>
                <a:latin typeface="Londrina Solid Regular" panose="00000500000000000000"/>
              </a:rPr>
              <a:t>Democracy is under attack</a:t>
            </a:r>
          </a:p>
        </p:txBody>
      </p:sp>
      <p:pic>
        <p:nvPicPr>
          <p:cNvPr id="3" name="Picture 2" descr="A group of people holding flags&#10;&#10;Description automatically generated with medium confidence">
            <a:extLst>
              <a:ext uri="{FF2B5EF4-FFF2-40B4-BE49-F238E27FC236}">
                <a16:creationId xmlns:a16="http://schemas.microsoft.com/office/drawing/2014/main" id="{6B777758-7F72-D1ED-BEE3-C415F6FBB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315"/>
            <a:ext cx="5562600" cy="3704778"/>
          </a:xfrm>
          <a:prstGeom prst="rect">
            <a:avLst/>
          </a:prstGeom>
        </p:spPr>
      </p:pic>
      <p:pic>
        <p:nvPicPr>
          <p:cNvPr id="12" name="Picture 11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2FCE1483-0332-031F-B441-96DE27C38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460" y="349314"/>
            <a:ext cx="6740660" cy="4489385"/>
          </a:xfrm>
          <a:prstGeom prst="rect">
            <a:avLst/>
          </a:prstGeom>
        </p:spPr>
      </p:pic>
      <p:pic>
        <p:nvPicPr>
          <p:cNvPr id="14" name="Picture 13" descr="A group of people wearing red shirts and holding signs&#10;&#10;Description automatically generated with low confidence">
            <a:extLst>
              <a:ext uri="{FF2B5EF4-FFF2-40B4-BE49-F238E27FC236}">
                <a16:creationId xmlns:a16="http://schemas.microsoft.com/office/drawing/2014/main" id="{5FDC0F0B-1996-4B12-2482-7F280EB7A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154" y="3956480"/>
            <a:ext cx="5562600" cy="4481266"/>
          </a:xfrm>
          <a:prstGeom prst="rect">
            <a:avLst/>
          </a:prstGeom>
        </p:spPr>
      </p:pic>
      <p:pic>
        <p:nvPicPr>
          <p:cNvPr id="16" name="Picture 15" descr="A group of people sitting outside&#10;&#10;Description automatically generated with low confidence">
            <a:extLst>
              <a:ext uri="{FF2B5EF4-FFF2-40B4-BE49-F238E27FC236}">
                <a16:creationId xmlns:a16="http://schemas.microsoft.com/office/drawing/2014/main" id="{0ED07A1D-1486-C597-D2BB-EE1AD6BC48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46" y="3884710"/>
            <a:ext cx="6836232" cy="4553037"/>
          </a:xfrm>
          <a:prstGeom prst="rect">
            <a:avLst/>
          </a:prstGeom>
        </p:spPr>
      </p:pic>
      <p:pic>
        <p:nvPicPr>
          <p:cNvPr id="18" name="Picture 17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C8832D6D-F350-F140-1613-C00D491709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9" r="2539" b="19629"/>
          <a:stretch/>
        </p:blipFill>
        <p:spPr>
          <a:xfrm>
            <a:off x="12310140" y="349314"/>
            <a:ext cx="6933785" cy="3827434"/>
          </a:xfrm>
          <a:prstGeom prst="rect">
            <a:avLst/>
          </a:prstGeom>
        </p:spPr>
      </p:pic>
      <p:pic>
        <p:nvPicPr>
          <p:cNvPr id="20" name="Picture 19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06E72FD9-A887-C4DD-3167-EFB26CEC42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22558" r="10221" b="182"/>
          <a:stretch/>
        </p:blipFill>
        <p:spPr>
          <a:xfrm>
            <a:off x="12231391" y="3800283"/>
            <a:ext cx="6608509" cy="463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89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3272" t="20317" r="21837" b="1649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80479" y="6105312"/>
            <a:ext cx="14489430" cy="2585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65860" lvl="1" indent="-582930" algn="ctr">
              <a:lnSpc>
                <a:spcPts val="7560"/>
              </a:lnSpc>
              <a:buFont typeface="Arial" panose="020B0604020202020204"/>
              <a:buChar char="•"/>
            </a:pPr>
            <a:r>
              <a:rPr lang="en-US" sz="5400" dirty="0">
                <a:solidFill>
                  <a:srgbClr val="FFFFFF"/>
                </a:solidFill>
                <a:latin typeface="Londrina Solid Regular" panose="00000500000000000000"/>
              </a:rPr>
              <a:t>democratic process and inclusive consultations</a:t>
            </a:r>
          </a:p>
          <a:p>
            <a:pPr algn="ctr">
              <a:lnSpc>
                <a:spcPts val="12600"/>
              </a:lnSpc>
            </a:pPr>
            <a:endParaRPr lang="en-US" sz="5400" dirty="0">
              <a:solidFill>
                <a:srgbClr val="FFFFFF"/>
              </a:solidFill>
              <a:latin typeface="Londrina Solid Regular" panose="00000500000000000000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772400" y="7505700"/>
            <a:ext cx="1835785" cy="1835785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4640383" y="735669"/>
            <a:ext cx="9020579" cy="1655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20"/>
              </a:lnSpc>
            </a:pPr>
            <a:r>
              <a:rPr lang="en-US" sz="9800" dirty="0">
                <a:solidFill>
                  <a:srgbClr val="FFFFFF"/>
                </a:solidFill>
                <a:latin typeface="Chalkduster" panose="03050602040202020205" pitchFamily="66" charset="77"/>
              </a:rPr>
              <a:t>Leadership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52126" y="2722533"/>
            <a:ext cx="10053967" cy="1092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60170" lvl="1" indent="-680085" algn="ctr">
              <a:lnSpc>
                <a:spcPts val="8820"/>
              </a:lnSpc>
              <a:buFont typeface="Arial" panose="020B0604020202020204"/>
              <a:buChar char="•"/>
            </a:pPr>
            <a:r>
              <a:rPr lang="en-US" sz="6300" dirty="0">
                <a:solidFill>
                  <a:srgbClr val="FFFFFF"/>
                </a:solidFill>
                <a:latin typeface="Londrina Solid Regular" panose="00000500000000000000"/>
              </a:rPr>
              <a:t>value of young educators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37142" y="3815051"/>
            <a:ext cx="7316959" cy="1913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7305" lvl="1" indent="-648970" algn="ctr">
              <a:lnSpc>
                <a:spcPts val="8415"/>
              </a:lnSpc>
              <a:buFont typeface="Arial" panose="020B0604020202020204"/>
              <a:buChar char="•"/>
            </a:pPr>
            <a:r>
              <a:rPr lang="en-US" sz="6010" dirty="0">
                <a:solidFill>
                  <a:srgbClr val="FFFFFF"/>
                </a:solidFill>
                <a:latin typeface="Londrina Solid Regular" panose="00000500000000000000"/>
              </a:rPr>
              <a:t>women leadership</a:t>
            </a:r>
          </a:p>
          <a:p>
            <a:pPr algn="ctr">
              <a:lnSpc>
                <a:spcPts val="6905"/>
              </a:lnSpc>
            </a:pPr>
            <a:endParaRPr lang="en-US" sz="6010" dirty="0">
              <a:solidFill>
                <a:srgbClr val="FFFFFF"/>
              </a:solidFill>
              <a:latin typeface="Londrina Solid Regular" panose="0000050000000000000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304800" y="5072699"/>
            <a:ext cx="13951585" cy="987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87450" lvl="1" indent="-593725" algn="ctr">
              <a:lnSpc>
                <a:spcPts val="7700"/>
              </a:lnSpc>
              <a:buFont typeface="Arial" panose="020B0604020202020204"/>
              <a:buChar char="•"/>
            </a:pPr>
            <a:r>
              <a:rPr lang="en-US" sz="5500" dirty="0">
                <a:solidFill>
                  <a:srgbClr val="FFFFFF"/>
                </a:solidFill>
                <a:latin typeface="Londrina Solid Regular" panose="00000500000000000000"/>
              </a:rPr>
              <a:t>sharing of experiences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2768992"/>
            <a:ext cx="5430269" cy="47490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28406" y="3039737"/>
            <a:ext cx="1115594" cy="11155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27632" y="337941"/>
            <a:ext cx="5600774" cy="149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6000" dirty="0">
                <a:solidFill>
                  <a:srgbClr val="FFFFFF"/>
                </a:solidFill>
                <a:latin typeface="Chalkduster" panose="03050602040202020205" pitchFamily="66" charset="77"/>
              </a:rPr>
              <a:t>MEMBERSHIP</a:t>
            </a:r>
            <a:r>
              <a:rPr lang="en-US" sz="9000" dirty="0">
                <a:solidFill>
                  <a:srgbClr val="FFFFFF"/>
                </a:solidFill>
                <a:latin typeface="Londrina Solid Regular" panose="00000500000000000000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337941"/>
            <a:ext cx="7317915" cy="1439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FFFFFF"/>
                </a:solidFill>
                <a:latin typeface="Chalkduster" panose="03050602040202020205" pitchFamily="66" charset="77"/>
              </a:rPr>
              <a:t>RECRUITMENT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80830" y="3039745"/>
            <a:ext cx="9123680" cy="970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 ORGANIZERS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28406" y="4585703"/>
            <a:ext cx="1115594" cy="111559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144000" y="4686300"/>
            <a:ext cx="9329420" cy="778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 ORIENTATION PROGRAMS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28406" y="6054477"/>
            <a:ext cx="1115594" cy="111559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375614" y="6134386"/>
            <a:ext cx="8733606" cy="78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 discussions and consultations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27632" y="7888740"/>
            <a:ext cx="1115594" cy="111559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520366" y="7904701"/>
            <a:ext cx="14930120" cy="975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  <a:spcBef>
                <a:spcPct val="0"/>
              </a:spcBef>
            </a:pPr>
            <a:r>
              <a:rPr lang="en-US" sz="5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 and data banking among our membership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99268" y="2379171"/>
            <a:ext cx="1123653" cy="81394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12407" y="300037"/>
            <a:ext cx="14714078" cy="3133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6000" dirty="0">
                <a:solidFill>
                  <a:srgbClr val="FFFFFF"/>
                </a:solidFill>
                <a:latin typeface="Chalkduster" panose="03050602040202020205" pitchFamily="66" charset="77"/>
              </a:rPr>
              <a:t>Engagement with members</a:t>
            </a:r>
          </a:p>
          <a:p>
            <a:pPr algn="ctr">
              <a:lnSpc>
                <a:spcPts val="12600"/>
              </a:lnSpc>
            </a:pPr>
            <a:r>
              <a:rPr lang="en-US" sz="9000" dirty="0">
                <a:solidFill>
                  <a:srgbClr val="FFFFFF"/>
                </a:solidFill>
                <a:latin typeface="Londrina Solid Regular" panose="00000500000000000000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19400" y="1866900"/>
            <a:ext cx="11148695" cy="1488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7200" dirty="0">
                <a:solidFill>
                  <a:srgbClr val="FFFFFF"/>
                </a:solidFill>
                <a:latin typeface="Arial Hebrew Scholar" pitchFamily="2" charset="-79"/>
                <a:cs typeface="Arial Hebrew Scholar" pitchFamily="2" charset="-79"/>
              </a:rPr>
              <a:t>solid organizing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99268" y="3989975"/>
            <a:ext cx="1123653" cy="8139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352800" y="3619500"/>
            <a:ext cx="12973685" cy="199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 must always CONNECT with them</a:t>
            </a:r>
          </a:p>
          <a:p>
            <a:pPr algn="ctr">
              <a:lnSpc>
                <a:spcPts val="7980"/>
              </a:lnSpc>
            </a:pPr>
            <a:r>
              <a:rPr lang="en-US" sz="6600" dirty="0">
                <a:solidFill>
                  <a:srgbClr val="FFFFFF"/>
                </a:solidFill>
                <a:latin typeface="Londrina Solid Regular" panose="00000500000000000000"/>
              </a:rPr>
              <a:t>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99268" y="5350842"/>
            <a:ext cx="1123653" cy="81394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522980" y="6503670"/>
            <a:ext cx="14690725" cy="1709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recognition</a:t>
            </a:r>
            <a:r>
              <a:rPr lang="en-US" sz="4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 for the most active school chapters</a:t>
            </a:r>
          </a:p>
          <a:p>
            <a:pPr algn="ctr">
              <a:lnSpc>
                <a:spcPts val="7280"/>
              </a:lnSpc>
            </a:pPr>
            <a:endParaRPr lang="en-US" sz="4800" dirty="0">
              <a:solidFill>
                <a:srgbClr val="FFFFFF"/>
              </a:solidFill>
              <a:latin typeface="Londrina Solid Regular" panose="0000050000000000000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99268" y="6718165"/>
            <a:ext cx="1123653" cy="81394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177540" y="5067300"/>
            <a:ext cx="11933555" cy="1866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development programs</a:t>
            </a:r>
          </a:p>
          <a:p>
            <a:pPr algn="ctr">
              <a:lnSpc>
                <a:spcPts val="7280"/>
              </a:lnSpc>
            </a:pPr>
            <a:endParaRPr lang="en-US" sz="5200" dirty="0">
              <a:solidFill>
                <a:srgbClr val="FFFFFF"/>
              </a:solidFill>
              <a:latin typeface="Londrina Solid Regular" panose="000005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666969" y="7962741"/>
            <a:ext cx="14374750" cy="242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 is an increasingly important channel of communication</a:t>
            </a:r>
          </a:p>
          <a:p>
            <a:pPr algn="ctr">
              <a:lnSpc>
                <a:spcPts val="7280"/>
              </a:lnSpc>
            </a:pPr>
            <a:endParaRPr lang="en-US" sz="4400" dirty="0">
              <a:solidFill>
                <a:srgbClr val="FFFFFF"/>
              </a:solidFill>
              <a:latin typeface="Londrina Solid Regular" panose="0000050000000000000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73566" y="8066943"/>
            <a:ext cx="1123653" cy="8139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4058A1F-9EBE-C546-1CB9-74F1A75A0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14" b="5266"/>
          <a:stretch/>
        </p:blipFill>
        <p:spPr>
          <a:xfrm>
            <a:off x="685803" y="1224952"/>
            <a:ext cx="5524666" cy="1869560"/>
          </a:xfrm>
          <a:prstGeom prst="rect">
            <a:avLst/>
          </a:prstGeom>
        </p:spPr>
      </p:pic>
      <p:sp>
        <p:nvSpPr>
          <p:cNvPr id="68" name="Rectangle 64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129392"/>
            <a:ext cx="11349447" cy="1139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9724" y="0"/>
            <a:ext cx="109728" cy="41833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picture containing text, people, sign, screenshot&#10;&#10;Description automatically generated">
            <a:extLst>
              <a:ext uri="{FF2B5EF4-FFF2-40B4-BE49-F238E27FC236}">
                <a16:creationId xmlns:a16="http://schemas.microsoft.com/office/drawing/2014/main" id="{C95C6214-7C2D-DECC-3B0C-24345425E4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3" r="-1" b="11795"/>
          <a:stretch/>
        </p:blipFill>
        <p:spPr>
          <a:xfrm>
            <a:off x="7238707" y="336857"/>
            <a:ext cx="3624826" cy="303424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1DAE858-4A2C-CF5A-3A28-51D0D2A1C3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6" r="-2" b="22897"/>
          <a:stretch/>
        </p:blipFill>
        <p:spPr>
          <a:xfrm>
            <a:off x="797859" y="5533067"/>
            <a:ext cx="3621024" cy="3031092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6F32C1A4-2AC7-48CB-9AB7-B80470C0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0440" y="4169664"/>
            <a:ext cx="109728" cy="61173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13FDE9-7D82-CCDA-B137-EAF9B67A3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83" y="5265759"/>
            <a:ext cx="5506881" cy="3565705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50219" y="0"/>
            <a:ext cx="109728" cy="10287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393273C1-1CF3-E4C0-048C-6B461EDA9F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" r="2" b="15612"/>
          <a:stretch/>
        </p:blipFill>
        <p:spPr>
          <a:xfrm>
            <a:off x="11779902" y="727601"/>
            <a:ext cx="5351043" cy="447918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48" y="5794483"/>
            <a:ext cx="6938553" cy="1097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3B0EFFC3-A13A-55CB-08DB-3C6E0FC6BC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7"/>
          <a:stretch/>
        </p:blipFill>
        <p:spPr>
          <a:xfrm>
            <a:off x="11779510" y="7039881"/>
            <a:ext cx="5351043" cy="17796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E4B8156-75AD-C035-25E1-02588A70A7D3}"/>
              </a:ext>
            </a:extLst>
          </p:cNvPr>
          <p:cNvSpPr txBox="1"/>
          <p:nvPr/>
        </p:nvSpPr>
        <p:spPr>
          <a:xfrm>
            <a:off x="6669724" y="9105874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FACEBOOK LIVE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BC2B5A-9DB4-C191-3B24-ADF3C95DC773}"/>
              </a:ext>
            </a:extLst>
          </p:cNvPr>
          <p:cNvSpPr txBox="1"/>
          <p:nvPr/>
        </p:nvSpPr>
        <p:spPr>
          <a:xfrm>
            <a:off x="12744961" y="8983216"/>
            <a:ext cx="470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FACEBOOK GROUPS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0C3F39-ADDB-FB96-E7E6-B3C1424D74F2}"/>
              </a:ext>
            </a:extLst>
          </p:cNvPr>
          <p:cNvSpPr txBox="1"/>
          <p:nvPr/>
        </p:nvSpPr>
        <p:spPr>
          <a:xfrm>
            <a:off x="797859" y="9105874"/>
            <a:ext cx="328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MESSENGER GROUP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818B0D-C69E-0AD8-35B0-9EA7AF0A68EE}"/>
              </a:ext>
            </a:extLst>
          </p:cNvPr>
          <p:cNvSpPr txBox="1"/>
          <p:nvPr/>
        </p:nvSpPr>
        <p:spPr>
          <a:xfrm>
            <a:off x="1715557" y="3298040"/>
            <a:ext cx="342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FACEBOOK PAGE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9AB0A5-3EF6-EBB4-9BA1-5BB29EABC6B7}"/>
              </a:ext>
            </a:extLst>
          </p:cNvPr>
          <p:cNvSpPr txBox="1"/>
          <p:nvPr/>
        </p:nvSpPr>
        <p:spPr>
          <a:xfrm>
            <a:off x="7535844" y="3483086"/>
            <a:ext cx="3654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ONLINE PROTEST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340C9D-07B7-2A9A-0DDD-B8BCF8A5430F}"/>
              </a:ext>
            </a:extLst>
          </p:cNvPr>
          <p:cNvSpPr txBox="1"/>
          <p:nvPr/>
        </p:nvSpPr>
        <p:spPr>
          <a:xfrm>
            <a:off x="12679522" y="5206781"/>
            <a:ext cx="5783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ONLINE PROGRAMS</a:t>
            </a:r>
          </a:p>
        </p:txBody>
      </p:sp>
    </p:spTree>
    <p:extLst>
      <p:ext uri="{BB962C8B-B14F-4D97-AF65-F5344CB8AC3E}">
        <p14:creationId xmlns:p14="http://schemas.microsoft.com/office/powerpoint/2010/main" val="1941753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4617" y="0"/>
            <a:ext cx="18135600" cy="12195908"/>
            <a:chOff x="0" y="0"/>
            <a:chExt cx="3165779" cy="36396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5779" cy="3639665"/>
            </a:xfrm>
            <a:custGeom>
              <a:avLst/>
              <a:gdLst/>
              <a:ahLst/>
              <a:cxnLst/>
              <a:rect l="l" t="t" r="r" b="b"/>
              <a:pathLst>
                <a:path w="3165779" h="3639665">
                  <a:moveTo>
                    <a:pt x="0" y="0"/>
                  </a:moveTo>
                  <a:lnTo>
                    <a:pt x="3165779" y="0"/>
                  </a:lnTo>
                  <a:lnTo>
                    <a:pt x="3165779" y="3639665"/>
                  </a:lnTo>
                  <a:lnTo>
                    <a:pt x="0" y="3639665"/>
                  </a:lnTo>
                  <a:close/>
                </a:path>
              </a:pathLst>
            </a:custGeom>
            <a:solidFill>
              <a:srgbClr val="193F6E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20909"/>
          <a:stretch>
            <a:fillRect/>
          </a:stretch>
        </p:blipFill>
        <p:spPr>
          <a:xfrm>
            <a:off x="10004554" y="6362700"/>
            <a:ext cx="8283584" cy="537431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93921" y="2519638"/>
            <a:ext cx="6651686" cy="7287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80"/>
              </a:lnSpc>
              <a:spcBef>
                <a:spcPct val="0"/>
              </a:spcBef>
            </a:pPr>
            <a:r>
              <a:rPr lang="en-US" sz="8200" b="1" dirty="0">
                <a:solidFill>
                  <a:srgbClr val="FFFFFF"/>
                </a:solidFill>
                <a:latin typeface="Chalkduster" panose="03050602040202020205" pitchFamily="66" charset="77"/>
              </a:rPr>
              <a:t>HOW WE ORGANIZE IN TIME OF PANDEMIC</a:t>
            </a:r>
          </a:p>
        </p:txBody>
      </p:sp>
      <p:pic>
        <p:nvPicPr>
          <p:cNvPr id="10" name="Picture 9" descr="A group of children wearing masks&#10;&#10;Description automatically generated with low confidence">
            <a:extLst>
              <a:ext uri="{FF2B5EF4-FFF2-40B4-BE49-F238E27FC236}">
                <a16:creationId xmlns:a16="http://schemas.microsoft.com/office/drawing/2014/main" id="{79455934-AE61-C333-24D0-FB35EF3CD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8" y="0"/>
            <a:ext cx="8283584" cy="6362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5780" y="293078"/>
            <a:ext cx="4609708" cy="46375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813" t="6745" r="2813"/>
          <a:stretch>
            <a:fillRect/>
          </a:stretch>
        </p:blipFill>
        <p:spPr>
          <a:xfrm>
            <a:off x="5033013" y="293078"/>
            <a:ext cx="4110987" cy="47813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8193" t="4348" r="16852"/>
          <a:stretch>
            <a:fillRect/>
          </a:stretch>
        </p:blipFill>
        <p:spPr>
          <a:xfrm>
            <a:off x="405780" y="4930623"/>
            <a:ext cx="5290248" cy="50632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6107" r="4617" b="6330"/>
          <a:stretch>
            <a:fillRect/>
          </a:stretch>
        </p:blipFill>
        <p:spPr>
          <a:xfrm>
            <a:off x="4661949" y="5074467"/>
            <a:ext cx="4210988" cy="49194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14051" t="14864" r="19545" b="2053"/>
          <a:stretch>
            <a:fillRect/>
          </a:stretch>
        </p:blipFill>
        <p:spPr>
          <a:xfrm>
            <a:off x="8744716" y="5143500"/>
            <a:ext cx="5168908" cy="48504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22881" t="21537" r="6537" b="17708"/>
          <a:stretch>
            <a:fillRect/>
          </a:stretch>
        </p:blipFill>
        <p:spPr>
          <a:xfrm>
            <a:off x="13748768" y="5074467"/>
            <a:ext cx="4286423" cy="49194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8631" r="8631"/>
          <a:stretch>
            <a:fillRect/>
          </a:stretch>
        </p:blipFill>
        <p:spPr>
          <a:xfrm>
            <a:off x="9144000" y="293078"/>
            <a:ext cx="3955966" cy="47813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l="24569" r="18196"/>
          <a:stretch>
            <a:fillRect/>
          </a:stretch>
        </p:blipFill>
        <p:spPr>
          <a:xfrm>
            <a:off x="13099966" y="293078"/>
            <a:ext cx="4935225" cy="485042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1b18939-f153-494b-8e21-dbdbb52d46f8">
      <Terms xmlns="http://schemas.microsoft.com/office/infopath/2007/PartnerControls"/>
    </lcf76f155ced4ddcb4097134ff3c332f>
    <TaxCatchAll xmlns="89248253-1ae3-4508-9ac5-22671723da3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F7BFB08FB53844BFE3EB557BCCE78D" ma:contentTypeVersion="16" ma:contentTypeDescription="Create a new document." ma:contentTypeScope="" ma:versionID="bf9482119e3e8e6940e257d432b290ce">
  <xsd:schema xmlns:xsd="http://www.w3.org/2001/XMLSchema" xmlns:xs="http://www.w3.org/2001/XMLSchema" xmlns:p="http://schemas.microsoft.com/office/2006/metadata/properties" xmlns:ns2="f1b18939-f153-494b-8e21-dbdbb52d46f8" xmlns:ns3="89248253-1ae3-4508-9ac5-22671723da37" targetNamespace="http://schemas.microsoft.com/office/2006/metadata/properties" ma:root="true" ma:fieldsID="8f8ad71f5683bd2ec8b1d12de6193790" ns2:_="" ns3:_="">
    <xsd:import namespace="f1b18939-f153-494b-8e21-dbdbb52d46f8"/>
    <xsd:import namespace="89248253-1ae3-4508-9ac5-22671723da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b18939-f153-494b-8e21-dbdbb52d46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db15c82-51ed-4489-a4e3-5cabd2d984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248253-1ae3-4508-9ac5-22671723da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a88af77-9127-45b8-ba66-80bcbca9bea9}" ma:internalName="TaxCatchAll" ma:showField="CatchAllData" ma:web="89248253-1ae3-4508-9ac5-22671723da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EBABD9-2E2F-42A8-B27C-29AC478D47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C5BFD0-B862-4A2B-B739-D2B40A2AD5E3}">
  <ds:schemaRefs>
    <ds:schemaRef ds:uri="6792ac08-bedc-432e-adc7-075da4677cee"/>
    <ds:schemaRef ds:uri="ac5d557f-4e8c-4a8f-82f0-430eabd9c7d1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D9161E4-CF43-42FF-B00B-6474EFAFFC1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</Words>
  <Application>Microsoft Office PowerPoint</Application>
  <PresentationFormat>Custom</PresentationFormat>
  <Paragraphs>57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Chalkduster</vt:lpstr>
      <vt:lpstr>Londrina Solid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UNION RENEWAL : PERSPECTIVE OF A NATIONAL ORGANIZATION</dc:title>
  <dc:creator/>
  <cp:lastModifiedBy>Anand Singh</cp:lastModifiedBy>
  <cp:revision>12</cp:revision>
  <dcterms:created xsi:type="dcterms:W3CDTF">2006-08-16T00:00:00Z</dcterms:created>
  <dcterms:modified xsi:type="dcterms:W3CDTF">2022-06-22T05:49:36Z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  <property fmtid="{D5CDD505-2E9C-101B-9397-08002B2CF9AE}" pid="3" name="ContentTypeId">
    <vt:lpwstr>0x0101009CF7BFB08FB53844BFE3EB557BCCE78D</vt:lpwstr>
  </property>
  <property fmtid="{D5CDD505-2E9C-101B-9397-08002B2CF9AE}" pid="4" name="MediaServiceImageTags">
    <vt:lpwstr/>
  </property>
</Properties>
</file>